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8" r:id="rId2"/>
    <p:sldId id="343" r:id="rId3"/>
    <p:sldId id="349" r:id="rId4"/>
    <p:sldId id="278" r:id="rId5"/>
    <p:sldId id="282" r:id="rId6"/>
    <p:sldId id="283" r:id="rId7"/>
    <p:sldId id="286" r:id="rId8"/>
    <p:sldId id="311" r:id="rId9"/>
    <p:sldId id="312" r:id="rId10"/>
    <p:sldId id="287" r:id="rId11"/>
    <p:sldId id="288" r:id="rId12"/>
    <p:sldId id="289" r:id="rId13"/>
    <p:sldId id="290" r:id="rId14"/>
    <p:sldId id="293" r:id="rId15"/>
    <p:sldId id="359" r:id="rId16"/>
    <p:sldId id="294" r:id="rId17"/>
    <p:sldId id="296" r:id="rId18"/>
    <p:sldId id="297" r:id="rId19"/>
    <p:sldId id="299" r:id="rId20"/>
    <p:sldId id="358" r:id="rId21"/>
    <p:sldId id="354" r:id="rId22"/>
    <p:sldId id="303" r:id="rId23"/>
    <p:sldId id="26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CADEDC-F747-619C-2C46-9601A5CDF916}" v="1" dt="2025-04-26T09:40:33.957"/>
    <p1510:client id="{C4429072-869C-BE15-140E-329B6C77C8E1}" v="5" dt="2025-04-25T13:47:59.021"/>
    <p1510:client id="{F86CAD6D-CB90-CEDA-B6D7-92F747293BEA}" v="4" dt="2025-04-27T10:56:01.629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9857745ecfcfb606348b8163c3808cb990088b6353b26edd53616a42cf2f342b::" providerId="AD" clId="Web-{C4429072-869C-BE15-140E-329B6C77C8E1}"/>
    <pc:docChg chg="modSld">
      <pc:chgData name="Guest User" userId="S::urn:spo:anon#9857745ecfcfb606348b8163c3808cb990088b6353b26edd53616a42cf2f342b::" providerId="AD" clId="Web-{C4429072-869C-BE15-140E-329B6C77C8E1}" dt="2025-04-25T13:47:59.021" v="4" actId="1076"/>
      <pc:docMkLst>
        <pc:docMk/>
      </pc:docMkLst>
      <pc:sldChg chg="modSp">
        <pc:chgData name="Guest User" userId="S::urn:spo:anon#9857745ecfcfb606348b8163c3808cb990088b6353b26edd53616a42cf2f342b::" providerId="AD" clId="Web-{C4429072-869C-BE15-140E-329B6C77C8E1}" dt="2025-04-25T13:47:59.021" v="4" actId="1076"/>
        <pc:sldMkLst>
          <pc:docMk/>
          <pc:sldMk cId="2506619484" sldId="290"/>
        </pc:sldMkLst>
        <pc:spChg chg="mod">
          <ac:chgData name="Guest User" userId="S::urn:spo:anon#9857745ecfcfb606348b8163c3808cb990088b6353b26edd53616a42cf2f342b::" providerId="AD" clId="Web-{C4429072-869C-BE15-140E-329B6C77C8E1}" dt="2025-04-25T13:47:59.021" v="4" actId="1076"/>
          <ac:spMkLst>
            <pc:docMk/>
            <pc:sldMk cId="2506619484" sldId="290"/>
            <ac:spMk id="3" creationId="{3E9AB12E-C3A9-47C6-939E-9D21AD9ABA0C}"/>
          </ac:spMkLst>
        </pc:spChg>
        <pc:spChg chg="mod">
          <ac:chgData name="Guest User" userId="S::urn:spo:anon#9857745ecfcfb606348b8163c3808cb990088b6353b26edd53616a42cf2f342b::" providerId="AD" clId="Web-{C4429072-869C-BE15-140E-329B6C77C8E1}" dt="2025-04-25T13:47:55.880" v="3" actId="1076"/>
          <ac:spMkLst>
            <pc:docMk/>
            <pc:sldMk cId="2506619484" sldId="290"/>
            <ac:spMk id="9" creationId="{83CB4B51-D94E-440B-9BCF-049FEFAD5AD5}"/>
          </ac:spMkLst>
        </pc:spChg>
        <pc:spChg chg="mod">
          <ac:chgData name="Guest User" userId="S::urn:spo:anon#9857745ecfcfb606348b8163c3808cb990088b6353b26edd53616a42cf2f342b::" providerId="AD" clId="Web-{C4429072-869C-BE15-140E-329B6C77C8E1}" dt="2025-04-25T13:47:48.692" v="2" actId="1076"/>
          <ac:spMkLst>
            <pc:docMk/>
            <pc:sldMk cId="2506619484" sldId="290"/>
            <ac:spMk id="10" creationId="{47A1E60D-460B-4581-8E81-0BD9873C0552}"/>
          </ac:spMkLst>
        </pc:spChg>
      </pc:sldChg>
    </pc:docChg>
  </pc:docChgLst>
  <pc:docChgLst>
    <pc:chgData name="Avanti Harshad Kulkarni" userId="S::22b1513@iitb.ac.in::a70f20e9-e18f-457e-9710-ef344b566169" providerId="AD" clId="Web-{67CADEDC-F747-619C-2C46-9601A5CDF916}"/>
    <pc:docChg chg="modSld">
      <pc:chgData name="Avanti Harshad Kulkarni" userId="S::22b1513@iitb.ac.in::a70f20e9-e18f-457e-9710-ef344b566169" providerId="AD" clId="Web-{67CADEDC-F747-619C-2C46-9601A5CDF916}" dt="2025-04-26T09:40:33.957" v="0" actId="1076"/>
      <pc:docMkLst>
        <pc:docMk/>
      </pc:docMkLst>
      <pc:sldChg chg="modSp">
        <pc:chgData name="Avanti Harshad Kulkarni" userId="S::22b1513@iitb.ac.in::a70f20e9-e18f-457e-9710-ef344b566169" providerId="AD" clId="Web-{67CADEDC-F747-619C-2C46-9601A5CDF916}" dt="2025-04-26T09:40:33.957" v="0" actId="1076"/>
        <pc:sldMkLst>
          <pc:docMk/>
          <pc:sldMk cId="2506619484" sldId="290"/>
        </pc:sldMkLst>
        <pc:graphicFrameChg chg="mod">
          <ac:chgData name="Avanti Harshad Kulkarni" userId="S::22b1513@iitb.ac.in::a70f20e9-e18f-457e-9710-ef344b566169" providerId="AD" clId="Web-{67CADEDC-F747-619C-2C46-9601A5CDF916}" dt="2025-04-26T09:40:33.957" v="0" actId="1076"/>
          <ac:graphicFrameMkLst>
            <pc:docMk/>
            <pc:sldMk cId="2506619484" sldId="290"/>
            <ac:graphicFrameMk id="6" creationId="{4A5A99DC-EDE2-43FD-A1EF-41A8A4233812}"/>
          </ac:graphicFrameMkLst>
        </pc:graphicFrameChg>
      </pc:sldChg>
    </pc:docChg>
  </pc:docChgLst>
  <pc:docChgLst>
    <pc:chgData name="Sri Pradheep K" userId="S::21b030035@iitb.ac.in::a8b418e1-c736-4a46-88f3-3966604d101b" providerId="AD" clId="Web-{F86CAD6D-CB90-CEDA-B6D7-92F747293BEA}"/>
    <pc:docChg chg="modSld">
      <pc:chgData name="Sri Pradheep K" userId="S::21b030035@iitb.ac.in::a8b418e1-c736-4a46-88f3-3966604d101b" providerId="AD" clId="Web-{F86CAD6D-CB90-CEDA-B6D7-92F747293BEA}" dt="2025-04-27T10:56:01.629" v="3" actId="1076"/>
      <pc:docMkLst>
        <pc:docMk/>
      </pc:docMkLst>
      <pc:sldChg chg="modSp">
        <pc:chgData name="Sri Pradheep K" userId="S::21b030035@iitb.ac.in::a8b418e1-c736-4a46-88f3-3966604d101b" providerId="AD" clId="Web-{F86CAD6D-CB90-CEDA-B6D7-92F747293BEA}" dt="2025-04-27T10:56:01.629" v="3" actId="1076"/>
        <pc:sldMkLst>
          <pc:docMk/>
          <pc:sldMk cId="2506619484" sldId="290"/>
        </pc:sldMkLst>
        <pc:graphicFrameChg chg="mod">
          <ac:chgData name="Sri Pradheep K" userId="S::21b030035@iitb.ac.in::a8b418e1-c736-4a46-88f3-3966604d101b" providerId="AD" clId="Web-{F86CAD6D-CB90-CEDA-B6D7-92F747293BEA}" dt="2025-04-27T10:56:01.629" v="3" actId="1076"/>
          <ac:graphicFrameMkLst>
            <pc:docMk/>
            <pc:sldMk cId="2506619484" sldId="290"/>
            <ac:graphicFrameMk id="6" creationId="{4A5A99DC-EDE2-43FD-A1EF-41A8A4233812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5F00CE-E9DE-48BC-910E-2DA6EB852D27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DD5CEB4-0798-4792-BB21-21CF2C8BD125}">
      <dgm:prSet phldrT="[Text]"/>
      <dgm:spPr/>
      <dgm:t>
        <a:bodyPr/>
        <a:lstStyle/>
        <a:p>
          <a:r>
            <a:rPr lang="en-US"/>
            <a:t>Measure</a:t>
          </a:r>
        </a:p>
      </dgm:t>
    </dgm:pt>
    <dgm:pt modelId="{95388F6C-C36F-4C9B-B657-E22F7843E588}" type="parTrans" cxnId="{C613C549-7B06-4BC2-AC63-66657D52B2BC}">
      <dgm:prSet/>
      <dgm:spPr/>
      <dgm:t>
        <a:bodyPr/>
        <a:lstStyle/>
        <a:p>
          <a:endParaRPr lang="en-US"/>
        </a:p>
      </dgm:t>
    </dgm:pt>
    <dgm:pt modelId="{4D68ECB6-0169-4D24-B65A-7F44F75F5B19}" type="sibTrans" cxnId="{C613C549-7B06-4BC2-AC63-66657D52B2BC}">
      <dgm:prSet/>
      <dgm:spPr>
        <a:ln>
          <a:solidFill>
            <a:srgbClr val="FF0000"/>
          </a:solidFill>
        </a:ln>
      </dgm:spPr>
      <dgm:t>
        <a:bodyPr/>
        <a:lstStyle/>
        <a:p>
          <a:endParaRPr lang="en-US"/>
        </a:p>
      </dgm:t>
    </dgm:pt>
    <dgm:pt modelId="{FDFC7894-A3CE-4E06-844A-8D2CFCDC6C2A}">
      <dgm:prSet phldrT="[Text]"/>
      <dgm:spPr/>
      <dgm:t>
        <a:bodyPr/>
        <a:lstStyle/>
        <a:p>
          <a:r>
            <a:rPr lang="en-US"/>
            <a:t>Analyze</a:t>
          </a:r>
        </a:p>
      </dgm:t>
    </dgm:pt>
    <dgm:pt modelId="{87E96AA2-B292-46B7-955B-F2E2B7F04120}" type="parTrans" cxnId="{916AE893-6002-495E-8609-F159A508D1B0}">
      <dgm:prSet/>
      <dgm:spPr/>
      <dgm:t>
        <a:bodyPr/>
        <a:lstStyle/>
        <a:p>
          <a:endParaRPr lang="en-US"/>
        </a:p>
      </dgm:t>
    </dgm:pt>
    <dgm:pt modelId="{FEB1EB5F-E579-4FCB-BF02-D89EA2965F94}" type="sibTrans" cxnId="{916AE893-6002-495E-8609-F159A508D1B0}">
      <dgm:prSet/>
      <dgm:spPr/>
      <dgm:t>
        <a:bodyPr/>
        <a:lstStyle/>
        <a:p>
          <a:endParaRPr lang="en-US"/>
        </a:p>
      </dgm:t>
    </dgm:pt>
    <dgm:pt modelId="{06B25F54-F5B6-42C2-9E97-713A6ACA159C}">
      <dgm:prSet phldrT="[Text]"/>
      <dgm:spPr/>
      <dgm:t>
        <a:bodyPr/>
        <a:lstStyle/>
        <a:p>
          <a:r>
            <a:rPr lang="en-US"/>
            <a:t>Target</a:t>
          </a:r>
        </a:p>
      </dgm:t>
    </dgm:pt>
    <dgm:pt modelId="{9FAD84B0-0A07-454C-9345-3E2979B3EA16}" type="parTrans" cxnId="{8E80A901-D6E5-4BE9-85F9-84B8DFC48DF9}">
      <dgm:prSet/>
      <dgm:spPr/>
      <dgm:t>
        <a:bodyPr/>
        <a:lstStyle/>
        <a:p>
          <a:endParaRPr lang="en-US"/>
        </a:p>
      </dgm:t>
    </dgm:pt>
    <dgm:pt modelId="{A2A42365-1F32-426F-9E0A-3E0990AD80E5}" type="sibTrans" cxnId="{8E80A901-D6E5-4BE9-85F9-84B8DFC48DF9}">
      <dgm:prSet/>
      <dgm:spPr/>
      <dgm:t>
        <a:bodyPr/>
        <a:lstStyle/>
        <a:p>
          <a:endParaRPr lang="en-US"/>
        </a:p>
      </dgm:t>
    </dgm:pt>
    <dgm:pt modelId="{4B33719E-CA55-4246-A785-7AB9B3604D76}">
      <dgm:prSet phldrT="[Text]"/>
      <dgm:spPr/>
      <dgm:t>
        <a:bodyPr/>
        <a:lstStyle/>
        <a:p>
          <a:r>
            <a:rPr lang="en-US"/>
            <a:t>Action</a:t>
          </a:r>
        </a:p>
      </dgm:t>
    </dgm:pt>
    <dgm:pt modelId="{A15338AF-6A03-4903-927F-37A7A630C752}" type="sibTrans" cxnId="{3A472973-A799-42EB-B975-E8F1AFC98D3D}">
      <dgm:prSet/>
      <dgm:spPr/>
      <dgm:t>
        <a:bodyPr/>
        <a:lstStyle/>
        <a:p>
          <a:endParaRPr lang="en-US"/>
        </a:p>
      </dgm:t>
    </dgm:pt>
    <dgm:pt modelId="{B797738C-DD5A-439C-983A-644EF6707868}" type="parTrans" cxnId="{3A472973-A799-42EB-B975-E8F1AFC98D3D}">
      <dgm:prSet/>
      <dgm:spPr/>
      <dgm:t>
        <a:bodyPr/>
        <a:lstStyle/>
        <a:p>
          <a:endParaRPr lang="en-US"/>
        </a:p>
      </dgm:t>
    </dgm:pt>
    <dgm:pt modelId="{278578A8-2264-431E-8576-6DCBBD6E4A0E}" type="pres">
      <dgm:prSet presAssocID="{DF5F00CE-E9DE-48BC-910E-2DA6EB852D27}" presName="Name0" presStyleCnt="0">
        <dgm:presLayoutVars>
          <dgm:dir/>
          <dgm:resizeHandles val="exact"/>
        </dgm:presLayoutVars>
      </dgm:prSet>
      <dgm:spPr/>
    </dgm:pt>
    <dgm:pt modelId="{ACA9108B-B80C-4DF6-ADF2-0B33EB123FE5}" type="pres">
      <dgm:prSet presAssocID="{DF5F00CE-E9DE-48BC-910E-2DA6EB852D27}" presName="cycle" presStyleCnt="0"/>
      <dgm:spPr/>
    </dgm:pt>
    <dgm:pt modelId="{5D08EE3C-629E-434B-9315-7569225CBFDA}" type="pres">
      <dgm:prSet presAssocID="{9DD5CEB4-0798-4792-BB21-21CF2C8BD125}" presName="nodeFirstNode" presStyleLbl="node1" presStyleIdx="0" presStyleCnt="4">
        <dgm:presLayoutVars>
          <dgm:bulletEnabled val="1"/>
        </dgm:presLayoutVars>
      </dgm:prSet>
      <dgm:spPr/>
    </dgm:pt>
    <dgm:pt modelId="{3EA2CC07-0202-42E2-A410-F2216868A97C}" type="pres">
      <dgm:prSet presAssocID="{4D68ECB6-0169-4D24-B65A-7F44F75F5B19}" presName="sibTransFirstNode" presStyleLbl="bgShp" presStyleIdx="0" presStyleCnt="1"/>
      <dgm:spPr/>
    </dgm:pt>
    <dgm:pt modelId="{EDAB0886-278A-4626-A8F6-F8A0C7E63124}" type="pres">
      <dgm:prSet presAssocID="{FDFC7894-A3CE-4E06-844A-8D2CFCDC6C2A}" presName="nodeFollowingNodes" presStyleLbl="node1" presStyleIdx="1" presStyleCnt="4">
        <dgm:presLayoutVars>
          <dgm:bulletEnabled val="1"/>
        </dgm:presLayoutVars>
      </dgm:prSet>
      <dgm:spPr/>
    </dgm:pt>
    <dgm:pt modelId="{F78321CA-23F6-4DE1-8B7E-C236CF252280}" type="pres">
      <dgm:prSet presAssocID="{06B25F54-F5B6-42C2-9E97-713A6ACA159C}" presName="nodeFollowingNodes" presStyleLbl="node1" presStyleIdx="2" presStyleCnt="4">
        <dgm:presLayoutVars>
          <dgm:bulletEnabled val="1"/>
        </dgm:presLayoutVars>
      </dgm:prSet>
      <dgm:spPr/>
    </dgm:pt>
    <dgm:pt modelId="{15A65C57-096F-4A33-9A93-41761AD752AF}" type="pres">
      <dgm:prSet presAssocID="{4B33719E-CA55-4246-A785-7AB9B3604D76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8E80A901-D6E5-4BE9-85F9-84B8DFC48DF9}" srcId="{DF5F00CE-E9DE-48BC-910E-2DA6EB852D27}" destId="{06B25F54-F5B6-42C2-9E97-713A6ACA159C}" srcOrd="2" destOrd="0" parTransId="{9FAD84B0-0A07-454C-9345-3E2979B3EA16}" sibTransId="{A2A42365-1F32-426F-9E0A-3E0990AD80E5}"/>
    <dgm:cxn modelId="{32DD830D-9CA8-44F2-8954-9E9D15279A61}" type="presOf" srcId="{9DD5CEB4-0798-4792-BB21-21CF2C8BD125}" destId="{5D08EE3C-629E-434B-9315-7569225CBFDA}" srcOrd="0" destOrd="0" presId="urn:microsoft.com/office/officeart/2005/8/layout/cycle3"/>
    <dgm:cxn modelId="{E05D452A-8420-49F7-9140-D9CF2A0393B1}" type="presOf" srcId="{DF5F00CE-E9DE-48BC-910E-2DA6EB852D27}" destId="{278578A8-2264-431E-8576-6DCBBD6E4A0E}" srcOrd="0" destOrd="0" presId="urn:microsoft.com/office/officeart/2005/8/layout/cycle3"/>
    <dgm:cxn modelId="{DA0C9C5D-4713-4F80-8CCE-EE88BB020F99}" type="presOf" srcId="{06B25F54-F5B6-42C2-9E97-713A6ACA159C}" destId="{F78321CA-23F6-4DE1-8B7E-C236CF252280}" srcOrd="0" destOrd="0" presId="urn:microsoft.com/office/officeart/2005/8/layout/cycle3"/>
    <dgm:cxn modelId="{C613C549-7B06-4BC2-AC63-66657D52B2BC}" srcId="{DF5F00CE-E9DE-48BC-910E-2DA6EB852D27}" destId="{9DD5CEB4-0798-4792-BB21-21CF2C8BD125}" srcOrd="0" destOrd="0" parTransId="{95388F6C-C36F-4C9B-B657-E22F7843E588}" sibTransId="{4D68ECB6-0169-4D24-B65A-7F44F75F5B19}"/>
    <dgm:cxn modelId="{3A472973-A799-42EB-B975-E8F1AFC98D3D}" srcId="{DF5F00CE-E9DE-48BC-910E-2DA6EB852D27}" destId="{4B33719E-CA55-4246-A785-7AB9B3604D76}" srcOrd="3" destOrd="0" parTransId="{B797738C-DD5A-439C-983A-644EF6707868}" sibTransId="{A15338AF-6A03-4903-927F-37A7A630C752}"/>
    <dgm:cxn modelId="{E481317C-DA63-4E4D-867A-A75875BB9776}" type="presOf" srcId="{FDFC7894-A3CE-4E06-844A-8D2CFCDC6C2A}" destId="{EDAB0886-278A-4626-A8F6-F8A0C7E63124}" srcOrd="0" destOrd="0" presId="urn:microsoft.com/office/officeart/2005/8/layout/cycle3"/>
    <dgm:cxn modelId="{916AE893-6002-495E-8609-F159A508D1B0}" srcId="{DF5F00CE-E9DE-48BC-910E-2DA6EB852D27}" destId="{FDFC7894-A3CE-4E06-844A-8D2CFCDC6C2A}" srcOrd="1" destOrd="0" parTransId="{87E96AA2-B292-46B7-955B-F2E2B7F04120}" sibTransId="{FEB1EB5F-E579-4FCB-BF02-D89EA2965F94}"/>
    <dgm:cxn modelId="{2E8463B7-E28F-47BB-9B6A-F7F14A9AADFC}" type="presOf" srcId="{4B33719E-CA55-4246-A785-7AB9B3604D76}" destId="{15A65C57-096F-4A33-9A93-41761AD752AF}" srcOrd="0" destOrd="0" presId="urn:microsoft.com/office/officeart/2005/8/layout/cycle3"/>
    <dgm:cxn modelId="{02F94CB8-7808-4A18-A80B-B7BA7DD8DB46}" type="presOf" srcId="{4D68ECB6-0169-4D24-B65A-7F44F75F5B19}" destId="{3EA2CC07-0202-42E2-A410-F2216868A97C}" srcOrd="0" destOrd="0" presId="urn:microsoft.com/office/officeart/2005/8/layout/cycle3"/>
    <dgm:cxn modelId="{E643C5DC-B0BE-48AD-B117-6826BB39AD2D}" type="presParOf" srcId="{278578A8-2264-431E-8576-6DCBBD6E4A0E}" destId="{ACA9108B-B80C-4DF6-ADF2-0B33EB123FE5}" srcOrd="0" destOrd="0" presId="urn:microsoft.com/office/officeart/2005/8/layout/cycle3"/>
    <dgm:cxn modelId="{2A7EA2A5-9EE3-4834-9C46-3D6294293BEF}" type="presParOf" srcId="{ACA9108B-B80C-4DF6-ADF2-0B33EB123FE5}" destId="{5D08EE3C-629E-434B-9315-7569225CBFDA}" srcOrd="0" destOrd="0" presId="urn:microsoft.com/office/officeart/2005/8/layout/cycle3"/>
    <dgm:cxn modelId="{5ED4F59D-293E-4ACC-87E2-14530526B537}" type="presParOf" srcId="{ACA9108B-B80C-4DF6-ADF2-0B33EB123FE5}" destId="{3EA2CC07-0202-42E2-A410-F2216868A97C}" srcOrd="1" destOrd="0" presId="urn:microsoft.com/office/officeart/2005/8/layout/cycle3"/>
    <dgm:cxn modelId="{738EBE54-250C-48ED-9129-5DA640D6F799}" type="presParOf" srcId="{ACA9108B-B80C-4DF6-ADF2-0B33EB123FE5}" destId="{EDAB0886-278A-4626-A8F6-F8A0C7E63124}" srcOrd="2" destOrd="0" presId="urn:microsoft.com/office/officeart/2005/8/layout/cycle3"/>
    <dgm:cxn modelId="{D437EB35-B2C2-4454-94A9-95980118CC10}" type="presParOf" srcId="{ACA9108B-B80C-4DF6-ADF2-0B33EB123FE5}" destId="{F78321CA-23F6-4DE1-8B7E-C236CF252280}" srcOrd="3" destOrd="0" presId="urn:microsoft.com/office/officeart/2005/8/layout/cycle3"/>
    <dgm:cxn modelId="{4DEDB364-9278-47C3-8914-71676D2DE175}" type="presParOf" srcId="{ACA9108B-B80C-4DF6-ADF2-0B33EB123FE5}" destId="{15A65C57-096F-4A33-9A93-41761AD752AF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A2CC07-0202-42E2-A410-F2216868A97C}">
      <dsp:nvSpPr>
        <dsp:cNvPr id="0" name=""/>
        <dsp:cNvSpPr/>
      </dsp:nvSpPr>
      <dsp:spPr>
        <a:xfrm>
          <a:off x="828221" y="-32890"/>
          <a:ext cx="2575880" cy="2575880"/>
        </a:xfrm>
        <a:prstGeom prst="circularArrow">
          <a:avLst>
            <a:gd name="adj1" fmla="val 4668"/>
            <a:gd name="adj2" fmla="val 272909"/>
            <a:gd name="adj3" fmla="val 13162410"/>
            <a:gd name="adj4" fmla="val 17809471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solidFill>
            <a:srgbClr val="FF0000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08EE3C-629E-434B-9315-7569225CBFDA}">
      <dsp:nvSpPr>
        <dsp:cNvPr id="0" name=""/>
        <dsp:cNvSpPr/>
      </dsp:nvSpPr>
      <dsp:spPr>
        <a:xfrm>
          <a:off x="1332933" y="483"/>
          <a:ext cx="1566455" cy="783227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Measure</a:t>
          </a:r>
        </a:p>
      </dsp:txBody>
      <dsp:txXfrm>
        <a:off x="1371167" y="38717"/>
        <a:ext cx="1489987" cy="706759"/>
      </dsp:txXfrm>
    </dsp:sp>
    <dsp:sp modelId="{EDAB0886-278A-4626-A8F6-F8A0C7E63124}">
      <dsp:nvSpPr>
        <dsp:cNvPr id="0" name=""/>
        <dsp:cNvSpPr/>
      </dsp:nvSpPr>
      <dsp:spPr>
        <a:xfrm>
          <a:off x="2257846" y="925395"/>
          <a:ext cx="1566455" cy="783227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Analyze</a:t>
          </a:r>
        </a:p>
      </dsp:txBody>
      <dsp:txXfrm>
        <a:off x="2296080" y="963629"/>
        <a:ext cx="1489987" cy="706759"/>
      </dsp:txXfrm>
    </dsp:sp>
    <dsp:sp modelId="{F78321CA-23F6-4DE1-8B7E-C236CF252280}">
      <dsp:nvSpPr>
        <dsp:cNvPr id="0" name=""/>
        <dsp:cNvSpPr/>
      </dsp:nvSpPr>
      <dsp:spPr>
        <a:xfrm>
          <a:off x="1332933" y="1850308"/>
          <a:ext cx="1566455" cy="783227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Target</a:t>
          </a:r>
        </a:p>
      </dsp:txBody>
      <dsp:txXfrm>
        <a:off x="1371167" y="1888542"/>
        <a:ext cx="1489987" cy="706759"/>
      </dsp:txXfrm>
    </dsp:sp>
    <dsp:sp modelId="{15A65C57-096F-4A33-9A93-41761AD752AF}">
      <dsp:nvSpPr>
        <dsp:cNvPr id="0" name=""/>
        <dsp:cNvSpPr/>
      </dsp:nvSpPr>
      <dsp:spPr>
        <a:xfrm>
          <a:off x="408021" y="925395"/>
          <a:ext cx="1566455" cy="783227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Action</a:t>
          </a:r>
        </a:p>
      </dsp:txBody>
      <dsp:txXfrm>
        <a:off x="446255" y="963629"/>
        <a:ext cx="1489987" cy="7067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4/27/2025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4/27/2025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003EE68-23E5-417A-8805-D09289DD40AE}" type="datetime1">
              <a:rPr lang="en-US" smtClean="0"/>
              <a:t>4/27/2025</a:t>
            </a:fld>
            <a:endParaRPr 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EN 410 Energy Management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A849B-F140-4CEC-A445-7789F63D039E}" type="datetime1">
              <a:rPr lang="en-US" smtClean="0"/>
              <a:t>4/27/2025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5D5C0C45-9E2A-454C-93FA-ACD149DE397F}" type="datetime1">
              <a:rPr lang="en-US" smtClean="0"/>
              <a:t>4/27/2025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r>
              <a:rPr lang="en-IN"/>
              <a:t>EN 410 Energy Management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B314C-EB1D-4129-AC41-FA454DC6907B}" type="datetime1">
              <a:rPr lang="en-US" smtClean="0"/>
              <a:t>4/27/2025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B909C78-38E5-4683-92A5-54FED2111DF9}" type="datetime1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EN 410 Energy Management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1A6B8-A4EA-4DE1-BC62-2CB66DE600D1}" type="datetime1">
              <a:rPr lang="en-US" smtClean="0"/>
              <a:t>4/27/2025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2DD87-4525-41EF-AEFC-22DA64E00951}" type="datetime1">
              <a:rPr lang="en-US" smtClean="0"/>
              <a:t>4/27/2025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EC850-5EF7-46A6-9D2C-17C96A571B24}" type="datetime1">
              <a:rPr lang="en-US" smtClean="0"/>
              <a:t>4/27/2025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3213-87B0-427A-8A16-D1A8014A05B8}" type="datetime1">
              <a:rPr lang="en-US" smtClean="0"/>
              <a:t>4/27/2025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3497-54B7-422D-92E3-CE6751456012}" type="datetime1">
              <a:rPr lang="en-US" smtClean="0"/>
              <a:t>4/27/2025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E7F13-1493-41E2-A5E8-DB58E6D4C70D}" type="datetime1">
              <a:rPr lang="en-US" smtClean="0"/>
              <a:t>4/27/2025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892404FA-C468-4AE3-99E1-2D9FD86BFEA2}" type="datetime1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EN 410 Energy Management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guru.a@iitb.ac.i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196890413005645#s0015" TargetMode="External"/><Relationship Id="rId2" Type="http://schemas.openxmlformats.org/officeDocument/2006/relationships/hyperlink" Target="https://www.sankey-diagrams.com/engine-efficiency-of-car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eeindia.gov.in/sites/default/files/publications/files/Impact%20Assessment%202021-22_%20FINAL%20Report_June%202023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EN 410</a:t>
            </a:r>
            <a:br>
              <a:rPr lang="en-US"/>
            </a:br>
            <a:r>
              <a:rPr lang="en-US"/>
              <a:t>Energy Management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/>
              <a:t>Gurubalan Annadurai</a:t>
            </a:r>
          </a:p>
          <a:p>
            <a:pPr algn="r"/>
            <a:r>
              <a:rPr lang="en-US">
                <a:hlinkClick r:id="rId2"/>
              </a:rPr>
              <a:t>guru.a@iitb.ac.in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3811" y="804925"/>
            <a:ext cx="6564981" cy="709314"/>
          </a:xfrm>
        </p:spPr>
        <p:txBody>
          <a:bodyPr/>
          <a:lstStyle/>
          <a:p>
            <a:r>
              <a:rPr lang="en-US"/>
              <a:t>Energy data of a food processing plant</a:t>
            </a:r>
            <a:endParaRPr lang="en-CA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565A6E4-3781-465D-B758-CF9CDE4188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0973045"/>
              </p:ext>
            </p:extLst>
          </p:nvPr>
        </p:nvGraphicFramePr>
        <p:xfrm>
          <a:off x="252549" y="1001450"/>
          <a:ext cx="3692434" cy="5856550"/>
        </p:xfrm>
        <a:graphic>
          <a:graphicData uri="http://schemas.openxmlformats.org/drawingml/2006/table">
            <a:tbl>
              <a:tblPr>
                <a:tableStyleId>{0505E3EF-67EA-436B-97B2-0124C06EBD24}</a:tableStyleId>
              </a:tblPr>
              <a:tblGrid>
                <a:gridCol w="499141">
                  <a:extLst>
                    <a:ext uri="{9D8B030D-6E8A-4147-A177-3AD203B41FA5}">
                      <a16:colId xmlns:a16="http://schemas.microsoft.com/office/drawing/2014/main" val="504691073"/>
                    </a:ext>
                  </a:extLst>
                </a:gridCol>
                <a:gridCol w="1192188">
                  <a:extLst>
                    <a:ext uri="{9D8B030D-6E8A-4147-A177-3AD203B41FA5}">
                      <a16:colId xmlns:a16="http://schemas.microsoft.com/office/drawing/2014/main" val="309035875"/>
                    </a:ext>
                  </a:extLst>
                </a:gridCol>
                <a:gridCol w="2001105">
                  <a:extLst>
                    <a:ext uri="{9D8B030D-6E8A-4147-A177-3AD203B41FA5}">
                      <a16:colId xmlns:a16="http://schemas.microsoft.com/office/drawing/2014/main" val="1334266961"/>
                    </a:ext>
                  </a:extLst>
                </a:gridCol>
              </a:tblGrid>
              <a:tr h="33127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Month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Production (ton)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Total Process Energy (kWh)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3422040937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39600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137243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860736873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21120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107620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536649470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15840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94630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808410873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13200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102649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865537394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44880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152845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580578614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47520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171792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463982063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31680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126754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493969322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10560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84905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628180105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29040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120510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3588083925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23760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108051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700932955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10560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87491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3184969131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13200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89379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78113863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36960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131255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913380376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40920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144886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765379322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43560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145882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3100883446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50160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158760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3868090472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10560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81102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987286356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14520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86234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559797473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39600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129613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191856227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21120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98710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583575135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16632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88233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005970067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29040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112643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4046914616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18480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92912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317566999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44880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142198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898061071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50160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147453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571046470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42240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147231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7432157"/>
                  </a:ext>
                </a:extLst>
              </a:tr>
              <a:tr h="16335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31680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123359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78190074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C696AF-BEF0-425D-8929-529EE7CCE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4EF442-DA56-454D-A4D2-5A0D407D0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3387" y="2168973"/>
            <a:ext cx="6352787" cy="381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31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Energy data of a food processing plant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6042" y="2099296"/>
            <a:ext cx="9628632" cy="3986213"/>
          </a:xfrm>
        </p:spPr>
        <p:txBody>
          <a:bodyPr/>
          <a:lstStyle/>
          <a:p>
            <a:r>
              <a:rPr lang="en-US"/>
              <a:t>Essential to develop the baseline by analyzing the data (not necessarily the first year data..) </a:t>
            </a:r>
            <a:endParaRPr lang="en-CA"/>
          </a:p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B35FC1-8E68-4CF6-B761-7E1CB8794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76F4FC5-8411-4A9A-9E1F-C343B5850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491" y="2863262"/>
            <a:ext cx="5596113" cy="33576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897E1C-2A4C-4FEE-8734-203143C08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841" y="2863262"/>
            <a:ext cx="4658669" cy="3662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312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CUMSUM Analysis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851" y="2190749"/>
            <a:ext cx="10246941" cy="398621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sz="1800"/>
              <a:t>Cumulative Sum – Difference between baseline (expected/standard) consumption and actual consumption over a period of time</a:t>
            </a:r>
          </a:p>
          <a:p>
            <a:pPr>
              <a:lnSpc>
                <a:spcPct val="90000"/>
              </a:lnSpc>
            </a:pPr>
            <a:r>
              <a:rPr lang="en-US" altLang="en-US" sz="1800"/>
              <a:t>Provides trend line, Savings/ Losses</a:t>
            </a:r>
          </a:p>
          <a:p>
            <a:pPr>
              <a:lnSpc>
                <a:spcPct val="90000"/>
              </a:lnSpc>
            </a:pPr>
            <a:r>
              <a:rPr lang="en-US" altLang="en-US" sz="1800"/>
              <a:t>Helps detect impact of energy conservation opportunities, deterioration of plant performance</a:t>
            </a:r>
          </a:p>
          <a:p>
            <a:pPr>
              <a:lnSpc>
                <a:spcPct val="90000"/>
              </a:lnSpc>
            </a:pPr>
            <a:r>
              <a:rPr lang="en-US" altLang="en-US" sz="1800"/>
              <a:t>Should oscillate around zero after new target</a:t>
            </a:r>
          </a:p>
          <a:p>
            <a:pPr>
              <a:lnSpc>
                <a:spcPct val="90000"/>
              </a:lnSpc>
            </a:pPr>
            <a:endParaRPr lang="en-US" altLang="en-US" sz="1800"/>
          </a:p>
          <a:p>
            <a:endParaRPr lang="en-CA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FCFF5B-35AF-4A99-B0B2-ACEBC6B6A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</p:spTree>
    <p:extLst>
      <p:ext uri="{BB962C8B-B14F-4D97-AF65-F5344CB8AC3E}">
        <p14:creationId xmlns:p14="http://schemas.microsoft.com/office/powerpoint/2010/main" val="2604964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6890" y="466343"/>
            <a:ext cx="4211901" cy="1362113"/>
          </a:xfrm>
        </p:spPr>
        <p:txBody>
          <a:bodyPr/>
          <a:lstStyle/>
          <a:p>
            <a:r>
              <a:rPr lang="en-US"/>
              <a:t>CUMSUM Analysis</a:t>
            </a:r>
            <a:endParaRPr lang="en-CA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A5A99DC-EDE2-43FD-A1EF-41A8A42338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1425044"/>
              </p:ext>
            </p:extLst>
          </p:nvPr>
        </p:nvGraphicFramePr>
        <p:xfrm>
          <a:off x="105144" y="596171"/>
          <a:ext cx="5990856" cy="6250546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998476">
                  <a:extLst>
                    <a:ext uri="{9D8B030D-6E8A-4147-A177-3AD203B41FA5}">
                      <a16:colId xmlns:a16="http://schemas.microsoft.com/office/drawing/2014/main" val="3309920020"/>
                    </a:ext>
                  </a:extLst>
                </a:gridCol>
                <a:gridCol w="998476">
                  <a:extLst>
                    <a:ext uri="{9D8B030D-6E8A-4147-A177-3AD203B41FA5}">
                      <a16:colId xmlns:a16="http://schemas.microsoft.com/office/drawing/2014/main" val="700050024"/>
                    </a:ext>
                  </a:extLst>
                </a:gridCol>
                <a:gridCol w="998476">
                  <a:extLst>
                    <a:ext uri="{9D8B030D-6E8A-4147-A177-3AD203B41FA5}">
                      <a16:colId xmlns:a16="http://schemas.microsoft.com/office/drawing/2014/main" val="1250286965"/>
                    </a:ext>
                  </a:extLst>
                </a:gridCol>
                <a:gridCol w="998476">
                  <a:extLst>
                    <a:ext uri="{9D8B030D-6E8A-4147-A177-3AD203B41FA5}">
                      <a16:colId xmlns:a16="http://schemas.microsoft.com/office/drawing/2014/main" val="648208349"/>
                    </a:ext>
                  </a:extLst>
                </a:gridCol>
                <a:gridCol w="998476">
                  <a:extLst>
                    <a:ext uri="{9D8B030D-6E8A-4147-A177-3AD203B41FA5}">
                      <a16:colId xmlns:a16="http://schemas.microsoft.com/office/drawing/2014/main" val="3205185166"/>
                    </a:ext>
                  </a:extLst>
                </a:gridCol>
                <a:gridCol w="998476">
                  <a:extLst>
                    <a:ext uri="{9D8B030D-6E8A-4147-A177-3AD203B41FA5}">
                      <a16:colId xmlns:a16="http://schemas.microsoft.com/office/drawing/2014/main" val="528811167"/>
                    </a:ext>
                  </a:extLst>
                </a:gridCol>
              </a:tblGrid>
              <a:tr h="725266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Month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Production (ton)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Total Process Energy (kWh)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Baseline prediction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Variance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CUMSUM Energy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3113354471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39600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137243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144474.9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-7231.88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-7231.88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3055804384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21120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107620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107370.7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249.264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-6982.62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877535742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15840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94630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96769.55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-2139.55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-9122.17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87679601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13200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102649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91468.96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11180.04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2057.872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3116448539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44880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152845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155076.1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-2231.06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-173.192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573701220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47520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171792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160376.7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11415.34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11242.15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094478428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31680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126754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128573.1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-1819.1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9423.048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974127846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10560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84905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86168.37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-1263.37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8159.68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411103639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29040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120510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123272.5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-2762.51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5397.168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901665535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23760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108051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112671.3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-4620.33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776.84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046686703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10560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87491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86168.37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1322.632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2099.472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482150122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13200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89379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91468.96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-2089.96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9.512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780028264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36960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131255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139174.3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-7919.29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-7909.78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473010008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40920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144886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147125.2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-2239.18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-10149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00786823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43560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145882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152425.8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-6543.77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-16692.7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417612502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50160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158760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165677.2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-6917.25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-23610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3056379721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10560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81102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86168.37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-5066.37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-28676.3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4141217208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14520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86234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94119.26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-7885.26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-36561.6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704775563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39600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129613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144474.9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-14861.9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-51423.5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050423386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21120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98710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107370.7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-8660.74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-60084.2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042134615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16632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88233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98359.73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-10126.7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-70210.9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702217884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29040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112643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123272.5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-10629.5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-80840.4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041820559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18480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92912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102070.1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-9158.14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-89998.6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1267407112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24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44880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142198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155076.1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-12878.1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-102877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669205531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50160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147453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165677.2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-18224.2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-121101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2492100532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26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42240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147231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149775.5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-2544.47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-123645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444653899"/>
                  </a:ext>
                </a:extLst>
              </a:tr>
              <a:tr h="19136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27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31680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300" u="none" strike="noStrike">
                          <a:effectLst/>
                        </a:rPr>
                        <a:t>123359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128573.1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-5214.1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300" u="none" strike="noStrike">
                          <a:effectLst/>
                        </a:rPr>
                        <a:t>-128859</a:t>
                      </a:r>
                      <a:endParaRPr lang="en-IN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20" marR="6520" marT="6520" marB="0" anchor="ctr"/>
                </a:tc>
                <a:extLst>
                  <a:ext uri="{0D108BD9-81ED-4DB2-BD59-A6C34878D82A}">
                    <a16:rowId xmlns:a16="http://schemas.microsoft.com/office/drawing/2014/main" val="4092231458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7B744B6-F8AE-4B7F-B57C-8C0D4C0F2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0482" y="2295023"/>
            <a:ext cx="5193637" cy="31217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DC7B06-B4CD-49AC-8DDB-AD3B68FA0C84}"/>
              </a:ext>
            </a:extLst>
          </p:cNvPr>
          <p:cNvSpPr txBox="1"/>
          <p:nvPr/>
        </p:nvSpPr>
        <p:spPr>
          <a:xfrm>
            <a:off x="7393299" y="5520144"/>
            <a:ext cx="3893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Analyze the slope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Best between 18 to 24 months</a:t>
            </a:r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9AB12E-C3A9-47C6-939E-9D21AD9ABA0C}"/>
              </a:ext>
            </a:extLst>
          </p:cNvPr>
          <p:cNvSpPr txBox="1"/>
          <p:nvPr/>
        </p:nvSpPr>
        <p:spPr>
          <a:xfrm>
            <a:off x="11497655" y="1056723"/>
            <a:ext cx="683741" cy="55925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CB4B51-D94E-440B-9BCF-049FEFAD5AD5}"/>
              </a:ext>
            </a:extLst>
          </p:cNvPr>
          <p:cNvSpPr txBox="1"/>
          <p:nvPr/>
        </p:nvSpPr>
        <p:spPr>
          <a:xfrm>
            <a:off x="11533059" y="1055020"/>
            <a:ext cx="664046" cy="55925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1E60D-460B-4581-8E81-0BD9873C0552}"/>
              </a:ext>
            </a:extLst>
          </p:cNvPr>
          <p:cNvSpPr txBox="1"/>
          <p:nvPr/>
        </p:nvSpPr>
        <p:spPr>
          <a:xfrm>
            <a:off x="11526722" y="950636"/>
            <a:ext cx="664046" cy="550341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6619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 animBg="1"/>
      <p:bldP spid="9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Energy consumption data</a:t>
            </a:r>
            <a:endParaRPr lang="en-CA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5554481" y="2346048"/>
          <a:ext cx="6411096" cy="3114226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69427">
                  <a:extLst>
                    <a:ext uri="{9D8B030D-6E8A-4147-A177-3AD203B41FA5}">
                      <a16:colId xmlns:a16="http://schemas.microsoft.com/office/drawing/2014/main" val="1712854191"/>
                    </a:ext>
                  </a:extLst>
                </a:gridCol>
                <a:gridCol w="1436121">
                  <a:extLst>
                    <a:ext uri="{9D8B030D-6E8A-4147-A177-3AD203B41FA5}">
                      <a16:colId xmlns:a16="http://schemas.microsoft.com/office/drawing/2014/main" val="1923025167"/>
                    </a:ext>
                  </a:extLst>
                </a:gridCol>
                <a:gridCol w="1602774">
                  <a:extLst>
                    <a:ext uri="{9D8B030D-6E8A-4147-A177-3AD203B41FA5}">
                      <a16:colId xmlns:a16="http://schemas.microsoft.com/office/drawing/2014/main" val="3409124576"/>
                    </a:ext>
                  </a:extLst>
                </a:gridCol>
                <a:gridCol w="1602774">
                  <a:extLst>
                    <a:ext uri="{9D8B030D-6E8A-4147-A177-3AD203B41FA5}">
                      <a16:colId xmlns:a16="http://schemas.microsoft.com/office/drawing/2014/main" val="2687378106"/>
                    </a:ext>
                  </a:extLst>
                </a:gridCol>
              </a:tblGrid>
              <a:tr h="820178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Parameter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Baseline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 18-24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Improvement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4344142"/>
                  </a:ext>
                </a:extLst>
              </a:tr>
              <a:tr h="1147024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Slope (production dependent consumption)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  <a:latin typeface="+mn-lt"/>
                        </a:rPr>
                        <a:t>2.0078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  <a:latin typeface="+mn-lt"/>
                        </a:rPr>
                        <a:t>1.8231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  <a:latin typeface="+mn-lt"/>
                        </a:rPr>
                        <a:t>9.2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1979552"/>
                  </a:ext>
                </a:extLst>
              </a:tr>
              <a:tr h="1147024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Intercept</a:t>
                      </a:r>
                    </a:p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(production independent consumption)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  <a:latin typeface="+mn-lt"/>
                        </a:rPr>
                        <a:t>64966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  <a:latin typeface="+mn-lt"/>
                        </a:rPr>
                        <a:t>59228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  <a:latin typeface="+mn-lt"/>
                        </a:rPr>
                        <a:t>8.83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683223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885EA7-472F-43FF-A441-C56F571E8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99E5FB-49F9-4AA1-98F9-14E6A864C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643"/>
            <a:ext cx="5377364" cy="322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460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F79FA-D6FC-4AFF-89B5-A4B817C43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1895930" cy="1362113"/>
          </a:xfrm>
        </p:spPr>
        <p:txBody>
          <a:bodyPr/>
          <a:lstStyle/>
          <a:p>
            <a:r>
              <a:rPr lang="en-US"/>
              <a:t>CUMSUM Analysis</a:t>
            </a:r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BDE194-80C9-4EFB-BF1C-3583E31A8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067449-3CF0-4600-9DED-076356493D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00"/>
          <a:stretch/>
        </p:blipFill>
        <p:spPr>
          <a:xfrm>
            <a:off x="3176090" y="466342"/>
            <a:ext cx="5839819" cy="639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494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Target and control 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/>
              <a:t>Maintain the performance (e.g., 18-24 month)</a:t>
            </a:r>
          </a:p>
          <a:p>
            <a:r>
              <a:rPr lang="en-US" sz="1800"/>
              <a:t>Eliminating the highest or least efficient points </a:t>
            </a:r>
          </a:p>
          <a:p>
            <a:r>
              <a:rPr lang="en-US" sz="1800"/>
              <a:t>Defining the best from the historical data</a:t>
            </a:r>
          </a:p>
          <a:p>
            <a:r>
              <a:rPr lang="en-US" sz="1800"/>
              <a:t>Developing control chart according to the target for each process / equipment / system (= 1.4 times of average variance)  </a:t>
            </a:r>
          </a:p>
          <a:p>
            <a:endParaRPr lang="en-US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E48314-C85F-4939-804B-7036A8E64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</p:spTree>
    <p:extLst>
      <p:ext uri="{BB962C8B-B14F-4D97-AF65-F5344CB8AC3E}">
        <p14:creationId xmlns:p14="http://schemas.microsoft.com/office/powerpoint/2010/main" val="3007947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Reporting 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2007844"/>
            <a:ext cx="9628632" cy="3986213"/>
          </a:xfrm>
        </p:spPr>
        <p:txBody>
          <a:bodyPr/>
          <a:lstStyle/>
          <a:p>
            <a:r>
              <a:rPr lang="en-US"/>
              <a:t>Essential for mentoring the savings by different level of personnel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8D134-44B8-4380-9CAB-0A9473151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99CF47-9F3C-43A6-95AE-F1A0E9F7C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204" y="2629650"/>
            <a:ext cx="6287377" cy="35437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66FF454-314A-44EB-8A38-82684E452CBF}"/>
              </a:ext>
            </a:extLst>
          </p:cNvPr>
          <p:cNvSpPr/>
          <p:nvPr/>
        </p:nvSpPr>
        <p:spPr>
          <a:xfrm>
            <a:off x="409303" y="5599611"/>
            <a:ext cx="3579223" cy="57383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Energy consuming system</a:t>
            </a:r>
            <a:endParaRPr lang="en-IN"/>
          </a:p>
        </p:txBody>
      </p:sp>
      <p:sp>
        <p:nvSpPr>
          <p:cNvPr id="8" name="Arrow: Up 7">
            <a:extLst>
              <a:ext uri="{FF2B5EF4-FFF2-40B4-BE49-F238E27FC236}">
                <a16:creationId xmlns:a16="http://schemas.microsoft.com/office/drawing/2014/main" id="{B806DED8-2974-4E58-8A37-4C0AC6391FAF}"/>
              </a:ext>
            </a:extLst>
          </p:cNvPr>
          <p:cNvSpPr/>
          <p:nvPr/>
        </p:nvSpPr>
        <p:spPr>
          <a:xfrm>
            <a:off x="722811" y="4446207"/>
            <a:ext cx="557349" cy="1362113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/>
              <a:t>Measure</a:t>
            </a:r>
            <a:endParaRPr lang="en-IN"/>
          </a:p>
        </p:txBody>
      </p:sp>
      <p:sp>
        <p:nvSpPr>
          <p:cNvPr id="9" name="Arrow: Up 8">
            <a:extLst>
              <a:ext uri="{FF2B5EF4-FFF2-40B4-BE49-F238E27FC236}">
                <a16:creationId xmlns:a16="http://schemas.microsoft.com/office/drawing/2014/main" id="{0232DABB-434C-48B0-A309-86F61E604742}"/>
              </a:ext>
            </a:extLst>
          </p:cNvPr>
          <p:cNvSpPr/>
          <p:nvPr/>
        </p:nvSpPr>
        <p:spPr>
          <a:xfrm rot="10800000">
            <a:off x="2340428" y="4829175"/>
            <a:ext cx="557349" cy="948602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/>
              <a:t>Action</a:t>
            </a:r>
            <a:endParaRPr lang="en-IN"/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E005D257-5475-4CB7-9BFA-4E1895838242}"/>
              </a:ext>
            </a:extLst>
          </p:cNvPr>
          <p:cNvSpPr/>
          <p:nvPr/>
        </p:nvSpPr>
        <p:spPr>
          <a:xfrm>
            <a:off x="409303" y="3914775"/>
            <a:ext cx="1600472" cy="53143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 collection and analysis</a:t>
            </a:r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81C34BA-46E7-4F1F-AB92-874BE5C28FDA}"/>
              </a:ext>
            </a:extLst>
          </p:cNvPr>
          <p:cNvSpPr/>
          <p:nvPr/>
        </p:nvSpPr>
        <p:spPr>
          <a:xfrm>
            <a:off x="2009775" y="4225141"/>
            <a:ext cx="1648099" cy="57383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Operators</a:t>
            </a:r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DCD7EDD-85C6-45D5-B610-51F5BFDF96A3}"/>
              </a:ext>
            </a:extLst>
          </p:cNvPr>
          <p:cNvSpPr/>
          <p:nvPr/>
        </p:nvSpPr>
        <p:spPr>
          <a:xfrm>
            <a:off x="3045381" y="3289014"/>
            <a:ext cx="1812369" cy="57383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Supervisor</a:t>
            </a:r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D811F37-544B-47F4-8E1E-E16AF935AF3A}"/>
              </a:ext>
            </a:extLst>
          </p:cNvPr>
          <p:cNvSpPr/>
          <p:nvPr/>
        </p:nvSpPr>
        <p:spPr>
          <a:xfrm>
            <a:off x="3657874" y="2534034"/>
            <a:ext cx="2058541" cy="573834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Management</a:t>
            </a:r>
            <a:endParaRPr lang="en-IN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D0AB4D6-E086-430D-BCD0-FA5C80FE6B68}"/>
              </a:ext>
            </a:extLst>
          </p:cNvPr>
          <p:cNvCxnSpPr/>
          <p:nvPr/>
        </p:nvCxnSpPr>
        <p:spPr>
          <a:xfrm flipV="1">
            <a:off x="857250" y="2585961"/>
            <a:ext cx="0" cy="1328814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B8C67A-2145-48DA-B797-0D0B50293BFF}"/>
              </a:ext>
            </a:extLst>
          </p:cNvPr>
          <p:cNvCxnSpPr/>
          <p:nvPr/>
        </p:nvCxnSpPr>
        <p:spPr>
          <a:xfrm flipV="1">
            <a:off x="1261110" y="3340941"/>
            <a:ext cx="0" cy="573834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4C6A27D-CBBD-4635-A12F-AD943D3F1E31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857250" y="2586345"/>
            <a:ext cx="3102090" cy="31725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19D8D39-C448-43BE-A8A0-E7ACBC59EAB8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1261110" y="3340941"/>
            <a:ext cx="2049686" cy="32109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E16CF72-E4CE-4C8A-A5F1-501760B4F261}"/>
              </a:ext>
            </a:extLst>
          </p:cNvPr>
          <p:cNvCxnSpPr/>
          <p:nvPr/>
        </p:nvCxnSpPr>
        <p:spPr>
          <a:xfrm>
            <a:off x="2009775" y="3914775"/>
            <a:ext cx="542925" cy="310366"/>
          </a:xfrm>
          <a:prstGeom prst="straightConnector1">
            <a:avLst/>
          </a:prstGeom>
          <a:ln w="2222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F80E4DA-3F62-4EFB-AE20-FE373F4F7D2E}"/>
              </a:ext>
            </a:extLst>
          </p:cNvPr>
          <p:cNvSpPr txBox="1"/>
          <p:nvPr/>
        </p:nvSpPr>
        <p:spPr>
          <a:xfrm>
            <a:off x="1606104" y="2618070"/>
            <a:ext cx="1288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rgbClr val="FF0000"/>
                </a:solidFill>
                <a:latin typeface="+mj-lt"/>
              </a:rPr>
              <a:t>Summary</a:t>
            </a:r>
            <a:endParaRPr lang="en-IN" sz="160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B2CE10-7B7A-4DB5-9F36-6A38D827C012}"/>
              </a:ext>
            </a:extLst>
          </p:cNvPr>
          <p:cNvSpPr txBox="1"/>
          <p:nvPr/>
        </p:nvSpPr>
        <p:spPr>
          <a:xfrm>
            <a:off x="1305198" y="3350385"/>
            <a:ext cx="2010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rgbClr val="FF0000"/>
                </a:solidFill>
                <a:latin typeface="+mj-lt"/>
              </a:rPr>
              <a:t>Reports and budget</a:t>
            </a:r>
            <a:endParaRPr lang="en-IN" sz="160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F75BA21-B301-4DAB-8B90-07413688AFA9}"/>
              </a:ext>
            </a:extLst>
          </p:cNvPr>
          <p:cNvSpPr txBox="1"/>
          <p:nvPr/>
        </p:nvSpPr>
        <p:spPr>
          <a:xfrm>
            <a:off x="2198914" y="3817517"/>
            <a:ext cx="2010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rgbClr val="FF0000"/>
                </a:solidFill>
                <a:latin typeface="+mj-lt"/>
              </a:rPr>
              <a:t>Control info</a:t>
            </a:r>
            <a:endParaRPr lang="en-IN" sz="160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3110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Energy Benchmarking 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5360" y="2190749"/>
            <a:ext cx="9933432" cy="3986213"/>
          </a:xfrm>
        </p:spPr>
        <p:txBody>
          <a:bodyPr>
            <a:normAutofit/>
          </a:bodyPr>
          <a:lstStyle/>
          <a:p>
            <a:r>
              <a:rPr lang="en-US" altLang="en-US" sz="1800" i="1">
                <a:solidFill>
                  <a:schemeClr val="tx2"/>
                </a:solidFill>
              </a:rPr>
              <a:t>Energy Benchmark</a:t>
            </a:r>
            <a:r>
              <a:rPr lang="en-US" altLang="en-US" sz="1800"/>
              <a:t> is the achievable most energy efficient reference point for comparative evaluation</a:t>
            </a:r>
          </a:p>
          <a:p>
            <a:r>
              <a:rPr lang="en-US" altLang="en-US" sz="1800"/>
              <a:t>Highly effective tool for energy efficiency improvements provided comparisons are made on equivalent basis. </a:t>
            </a:r>
          </a:p>
          <a:p>
            <a:r>
              <a:rPr lang="en-US" altLang="en-US" sz="1800"/>
              <a:t>Provides data on how energy is currently used within a particular industrial sector or building type</a:t>
            </a:r>
          </a:p>
          <a:p>
            <a:endParaRPr lang="en-CA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D05E9-8148-4BE6-962B-C36604D2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</p:spTree>
    <p:extLst>
      <p:ext uri="{BB962C8B-B14F-4D97-AF65-F5344CB8AC3E}">
        <p14:creationId xmlns:p14="http://schemas.microsoft.com/office/powerpoint/2010/main" val="1998081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Energy Benchmarking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4365" y="1946909"/>
            <a:ext cx="9628632" cy="3986213"/>
          </a:xfrm>
        </p:spPr>
        <p:txBody>
          <a:bodyPr>
            <a:noAutofit/>
          </a:bodyPr>
          <a:lstStyle/>
          <a:p>
            <a:r>
              <a:rPr lang="en-US" sz="1800"/>
              <a:t>Industrial Benchmarking types </a:t>
            </a:r>
          </a:p>
          <a:p>
            <a:r>
              <a:rPr lang="en-US" sz="1800"/>
              <a:t>Entire industrial sector (for national use)</a:t>
            </a:r>
          </a:p>
          <a:p>
            <a:pPr marL="809625" indent="-365125">
              <a:buFont typeface="Wingdings" panose="05000000000000000000" pitchFamily="2" charset="2"/>
              <a:buChar char="ü"/>
            </a:pPr>
            <a:r>
              <a:rPr lang="en-US" sz="1800"/>
              <a:t>How much the sector is performing when compared the best technologies</a:t>
            </a:r>
          </a:p>
          <a:p>
            <a:pPr marL="809625" indent="-365125">
              <a:buFont typeface="Wingdings" panose="05000000000000000000" pitchFamily="2" charset="2"/>
              <a:buChar char="ü"/>
            </a:pPr>
            <a:r>
              <a:rPr lang="en-US" sz="1800"/>
              <a:t>When compared to the other countries</a:t>
            </a:r>
          </a:p>
          <a:p>
            <a:pPr marL="809625" indent="-365125">
              <a:buFont typeface="Wingdings" panose="05000000000000000000" pitchFamily="2" charset="2"/>
              <a:buChar char="ü"/>
            </a:pPr>
            <a:r>
              <a:rPr lang="en-US" sz="1800"/>
              <a:t>Improvement over time </a:t>
            </a:r>
          </a:p>
          <a:p>
            <a:r>
              <a:rPr lang="en-US" sz="1800"/>
              <a:t>Comparing plants within the sector </a:t>
            </a:r>
          </a:p>
          <a:p>
            <a:pPr marL="627063" indent="-269875">
              <a:buFont typeface="Courier New" panose="02070309020205020404" pitchFamily="49" charset="0"/>
              <a:buChar char="o"/>
            </a:pPr>
            <a:r>
              <a:rPr lang="en-US" sz="1800"/>
              <a:t>Critical since it contain the proprietary information </a:t>
            </a:r>
          </a:p>
          <a:p>
            <a:pPr marL="627063" indent="-269875">
              <a:buFont typeface="Courier New" panose="02070309020205020404" pitchFamily="49" charset="0"/>
              <a:buChar char="o"/>
            </a:pPr>
            <a:r>
              <a:rPr lang="en-US" sz="1800"/>
              <a:t>Comparing within the plants </a:t>
            </a:r>
          </a:p>
          <a:p>
            <a:pPr marL="627063" indent="-269875">
              <a:buFont typeface="Courier New" panose="02070309020205020404" pitchFamily="49" charset="0"/>
              <a:buChar char="o"/>
            </a:pPr>
            <a:r>
              <a:rPr lang="en-US" sz="1800"/>
              <a:t>Most used since securing the data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2A266A-83B9-4712-97D8-461DB738C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</p:spTree>
    <p:extLst>
      <p:ext uri="{BB962C8B-B14F-4D97-AF65-F5344CB8AC3E}">
        <p14:creationId xmlns:p14="http://schemas.microsoft.com/office/powerpoint/2010/main" val="4243018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2936-7915-4BF4-B1AE-27E51EE59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58F1F-BBD7-4479-A1FD-ED8973E54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/>
              <a:t>Types of energy auditing</a:t>
            </a:r>
          </a:p>
          <a:p>
            <a:r>
              <a:rPr lang="en-IN"/>
              <a:t>Steps of detail energy auditing </a:t>
            </a:r>
          </a:p>
          <a:p>
            <a:r>
              <a:rPr lang="en-IN"/>
              <a:t>Energy conservation measures </a:t>
            </a:r>
          </a:p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91B2AD-3E21-4553-8BE7-5F7FC3BD7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</p:spTree>
    <p:extLst>
      <p:ext uri="{BB962C8B-B14F-4D97-AF65-F5344CB8AC3E}">
        <p14:creationId xmlns:p14="http://schemas.microsoft.com/office/powerpoint/2010/main" val="3723441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BBD99-E23D-4960-85FE-89569DB70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Energy Benchmarking – Within Country PAT Scheme 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D2F8F-D50A-4F28-83BB-9AC8F7501D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67736D-CC00-4A29-A0FB-D255550CA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8DA29D-849A-43B3-894E-A68C4DD9C8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5" t="3995" r="1949" b="3964"/>
          <a:stretch/>
        </p:blipFill>
        <p:spPr>
          <a:xfrm>
            <a:off x="647315" y="1828456"/>
            <a:ext cx="11154798" cy="452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055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8D913-A79E-4BB0-885F-F95AABD5A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Energy Benchmarking – Among countries</a:t>
            </a:r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A1B8D4-66A7-4A2A-A503-D081135FA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CB561D-8A90-48AA-A615-A9BA965ED361}"/>
              </a:ext>
            </a:extLst>
          </p:cNvPr>
          <p:cNvSpPr/>
          <p:nvPr/>
        </p:nvSpPr>
        <p:spPr>
          <a:xfrm>
            <a:off x="733182" y="1863923"/>
            <a:ext cx="40852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Energy intensity (SEC) in cement industry </a:t>
            </a:r>
            <a:endParaRPr lang="en-IN">
              <a:solidFill>
                <a:srgbClr val="C0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5AB36C-C2A4-48CA-A1F6-0BC754F0093B}"/>
              </a:ext>
            </a:extLst>
          </p:cNvPr>
          <p:cNvSpPr/>
          <p:nvPr/>
        </p:nvSpPr>
        <p:spPr>
          <a:xfrm>
            <a:off x="7373598" y="1879410"/>
            <a:ext cx="14207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Pulp industry</a:t>
            </a:r>
            <a:endParaRPr lang="en-IN">
              <a:solidFill>
                <a:srgbClr val="C00000"/>
              </a:solidFill>
            </a:endParaRPr>
          </a:p>
        </p:txBody>
      </p:sp>
      <p:pic>
        <p:nvPicPr>
          <p:cNvPr id="1026" name="Picture 2" descr="https://ars.els-cdn.com/content/image/1-s2.0-S0196890413005645-gr2.jpg">
            <a:extLst>
              <a:ext uri="{FF2B5EF4-FFF2-40B4-BE49-F238E27FC236}">
                <a16:creationId xmlns:a16="http://schemas.microsoft.com/office/drawing/2014/main" id="{9D8E0AD9-8E48-473B-8ACB-F6345D767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263" y="2402789"/>
            <a:ext cx="4415246" cy="3799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ars.els-cdn.com/content/image/1-s2.0-S0196890413005645-gr4.jpg">
            <a:extLst>
              <a:ext uri="{FF2B5EF4-FFF2-40B4-BE49-F238E27FC236}">
                <a16:creationId xmlns:a16="http://schemas.microsoft.com/office/drawing/2014/main" id="{DF4B1CCB-2B47-45B8-B773-6C2852938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9829" y="2402789"/>
            <a:ext cx="4220125" cy="3799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3986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Recap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MT and R process – Elements, steps</a:t>
            </a:r>
          </a:p>
          <a:p>
            <a:r>
              <a:rPr lang="en-CA"/>
              <a:t>Regression analysis</a:t>
            </a:r>
          </a:p>
          <a:p>
            <a:r>
              <a:rPr lang="en-CA"/>
              <a:t>CUMSUM Technique</a:t>
            </a:r>
          </a:p>
          <a:p>
            <a:r>
              <a:rPr lang="en-CA"/>
              <a:t>Energy benchmarking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681B7-33C6-4E05-B896-C2262D2A0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</p:spTree>
    <p:extLst>
      <p:ext uri="{BB962C8B-B14F-4D97-AF65-F5344CB8AC3E}">
        <p14:creationId xmlns:p14="http://schemas.microsoft.com/office/powerpoint/2010/main" val="2821426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err="1"/>
              <a:t>Refrences</a:t>
            </a:r>
            <a:r>
              <a:rPr lang="en-CA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1800">
                <a:hlinkClick r:id="rId2"/>
              </a:rPr>
              <a:t>https://www.sankey-diagrams.com/engine-efficiency-of-cars/</a:t>
            </a:r>
            <a:endParaRPr lang="en-CA" sz="1800"/>
          </a:p>
          <a:p>
            <a:r>
              <a:rPr lang="en-IN" sz="1800">
                <a:hlinkClick r:id="rId3"/>
              </a:rPr>
              <a:t>https://www.sciencedirect.com/science/article/pii/S0196890413005645#s0015</a:t>
            </a:r>
            <a:endParaRPr lang="en-IN" sz="1800"/>
          </a:p>
          <a:p>
            <a:r>
              <a:rPr lang="en-IN" sz="1800">
                <a:hlinkClick r:id="rId4"/>
              </a:rPr>
              <a:t>https://beeindia.gov.in/sites/default/files/publications/files/Impact%20Assessment%202021-22_%20FINAL%20Report_June%202023.pdf</a:t>
            </a:r>
            <a:endParaRPr lang="en-IN" sz="1800"/>
          </a:p>
          <a:p>
            <a:endParaRPr lang="en-IN" sz="180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</p:spTree>
    <p:extLst>
      <p:ext uri="{BB962C8B-B14F-4D97-AF65-F5344CB8AC3E}">
        <p14:creationId xmlns:p14="http://schemas.microsoft.com/office/powerpoint/2010/main" val="815728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3200"/>
              <a:t>Energy monitoring, targeting </a:t>
            </a:r>
            <a:r>
              <a:rPr lang="en-GB" altLang="en-US" sz="2800"/>
              <a:t>and reporting 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829" y="2190749"/>
            <a:ext cx="12069171" cy="398621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altLang="en-US" sz="1800" b="1"/>
              <a:t>Monitoring</a:t>
            </a:r>
            <a:r>
              <a:rPr lang="en-GB" altLang="en-US" sz="1800"/>
              <a:t> - aims at establishing the existing pattern of energy consumption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altLang="en-US" sz="1800" b="1"/>
              <a:t>Targeting</a:t>
            </a:r>
            <a:r>
              <a:rPr lang="en-GB" altLang="en-US" sz="1800"/>
              <a:t>  - identifies energy consumption level for management to work towards energy conservation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altLang="en-US" sz="1800" b="1"/>
              <a:t>Reporting</a:t>
            </a:r>
            <a:r>
              <a:rPr lang="en-GB" altLang="en-US" sz="1800"/>
              <a:t> - ongoing control of energy savings form, achievement of reductions targets and verification of savings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altLang="en-US" sz="1800"/>
              <a:t>5-15% reduction in energy requirement </a:t>
            </a:r>
          </a:p>
          <a:p>
            <a:pPr>
              <a:buFont typeface="Wingdings" panose="05000000000000000000" pitchFamily="2" charset="2"/>
              <a:buChar char="Ø"/>
            </a:pPr>
            <a:endParaRPr lang="en-CA" sz="1800"/>
          </a:p>
        </p:txBody>
      </p:sp>
      <p:graphicFrame>
        <p:nvGraphicFramePr>
          <p:cNvPr id="4" name="Diagram 3"/>
          <p:cNvGraphicFramePr/>
          <p:nvPr/>
        </p:nvGraphicFramePr>
        <p:xfrm>
          <a:off x="6235510" y="3739486"/>
          <a:ext cx="4232323" cy="26340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BA184B-B41F-42FF-B63E-4F06FE23F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</p:spTree>
    <p:extLst>
      <p:ext uri="{BB962C8B-B14F-4D97-AF65-F5344CB8AC3E}">
        <p14:creationId xmlns:p14="http://schemas.microsoft.com/office/powerpoint/2010/main" val="2434192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Monitoring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2190749"/>
            <a:ext cx="11059887" cy="3986213"/>
          </a:xfrm>
        </p:spPr>
        <p:txBody>
          <a:bodyPr>
            <a:normAutofit/>
          </a:bodyPr>
          <a:lstStyle/>
          <a:p>
            <a:r>
              <a:rPr lang="en-US" sz="2000"/>
              <a:t>Development of energy performance model – Quantifies the </a:t>
            </a:r>
            <a:r>
              <a:rPr lang="en-US" sz="2000" b="1"/>
              <a:t>performance relationship </a:t>
            </a:r>
            <a:r>
              <a:rPr lang="en-US" sz="2000"/>
              <a:t>between the independent variable with the consumption or production </a:t>
            </a:r>
          </a:p>
          <a:p>
            <a:r>
              <a:rPr lang="en-US" sz="2000"/>
              <a:t>Methods – Regression or simulation</a:t>
            </a:r>
          </a:p>
          <a:p>
            <a:endParaRPr lang="en-CA" sz="20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0DC5A4-B57B-4844-B503-4BD07265E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</p:spTree>
    <p:extLst>
      <p:ext uri="{BB962C8B-B14F-4D97-AF65-F5344CB8AC3E}">
        <p14:creationId xmlns:p14="http://schemas.microsoft.com/office/powerpoint/2010/main" val="1021193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regression analysis?</a:t>
            </a:r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1B6955-237F-43BE-BE54-FCCDFC333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  <p:pic>
        <p:nvPicPr>
          <p:cNvPr id="1026" name="Picture 2" descr="https://miro.medium.com/max/700/1*N1-K-A43_98pYZ27fnupDA.jpeg">
            <a:extLst>
              <a:ext uri="{FF2B5EF4-FFF2-40B4-BE49-F238E27FC236}">
                <a16:creationId xmlns:a16="http://schemas.microsoft.com/office/drawing/2014/main" id="{696548FB-4A7F-4F7D-B637-4DAE015106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" t="15282" r="2327" b="7450"/>
          <a:stretch/>
        </p:blipFill>
        <p:spPr bwMode="auto">
          <a:xfrm>
            <a:off x="269965" y="1967793"/>
            <a:ext cx="7148066" cy="3988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01A8AA6-1DCD-422D-85B8-EFA1D273C78C}"/>
                  </a:ext>
                </a:extLst>
              </p:cNvPr>
              <p:cNvSpPr txBox="1"/>
              <p:nvPr/>
            </p:nvSpPr>
            <p:spPr>
              <a:xfrm>
                <a:off x="8556172" y="2973977"/>
                <a:ext cx="12361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𝑚𝑥</m:t>
                      </m:r>
                    </m:oMath>
                  </m:oMathPara>
                </a14:m>
                <a:endParaRPr lang="en-IN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01A8AA6-1DCD-422D-85B8-EFA1D273C7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6172" y="2973977"/>
                <a:ext cx="1236172" cy="276999"/>
              </a:xfrm>
              <a:prstGeom prst="rect">
                <a:avLst/>
              </a:prstGeom>
              <a:blipFill>
                <a:blip r:embed="rId3"/>
                <a:stretch>
                  <a:fillRect l="-4455" r="-2475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D17B5C5E-8645-46AF-9D06-9A1CE5107B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448" y="3493007"/>
            <a:ext cx="2848373" cy="14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865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42E6B2-7C6C-45FE-9D58-5F1266022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DA67C2-57ED-4E06-8A9E-9EE222CCE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741" y="2724826"/>
            <a:ext cx="11736438" cy="200052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5BE10DC-F083-E305-CCFC-DCA678EA6D57}"/>
                  </a:ext>
                </a:extLst>
              </p:cNvPr>
              <p:cNvSpPr txBox="1"/>
              <p:nvPr/>
            </p:nvSpPr>
            <p:spPr>
              <a:xfrm>
                <a:off x="8730076" y="4819606"/>
                <a:ext cx="12361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𝑚𝑥</m:t>
                      </m:r>
                    </m:oMath>
                  </m:oMathPara>
                </a14:m>
                <a:endParaRPr lang="en-IN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5BE10DC-F083-E305-CCFC-DCA678EA6D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0076" y="4819606"/>
                <a:ext cx="1236172" cy="276999"/>
              </a:xfrm>
              <a:prstGeom prst="rect">
                <a:avLst/>
              </a:prstGeom>
              <a:blipFill>
                <a:blip r:embed="rId3"/>
                <a:stretch>
                  <a:fillRect l="-4433" r="-197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6559BF61-CC1D-F979-1481-047A03392B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352" y="5338636"/>
            <a:ext cx="2848373" cy="14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927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Regression analysis</a:t>
            </a:r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E774CA-A424-4F16-86D5-136AF8F4E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60" y="1854001"/>
            <a:ext cx="5844443" cy="49486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6E9956-2B16-46F0-A6B9-780BF9205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76" y="2112144"/>
            <a:ext cx="5844443" cy="351288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ABB62F-6001-43FF-887F-4949A2FD8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8427" y="6488755"/>
            <a:ext cx="5687786" cy="365125"/>
          </a:xfrm>
        </p:spPr>
        <p:txBody>
          <a:bodyPr/>
          <a:lstStyle/>
          <a:p>
            <a:r>
              <a:rPr lang="en-IN"/>
              <a:t>EN 410 Energy Management</a:t>
            </a:r>
          </a:p>
        </p:txBody>
      </p:sp>
    </p:spTree>
    <p:extLst>
      <p:ext uri="{BB962C8B-B14F-4D97-AF65-F5344CB8AC3E}">
        <p14:creationId xmlns:p14="http://schemas.microsoft.com/office/powerpoint/2010/main" val="1667141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C0FC3-1359-4B4A-8F93-AE2F525F3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Pearson correlation coefficient</a:t>
            </a:r>
            <a:endParaRPr lang="en-IN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4CE30D0-2006-4BAD-96C6-BB0D406544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4786" y="3873200"/>
            <a:ext cx="1891261" cy="21390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FD7D57-A8CE-46D4-ACE7-2ACA47481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005" y="1828456"/>
            <a:ext cx="3908482" cy="2092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453016-2905-457E-9CCF-83A98CD68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308" y="3920681"/>
            <a:ext cx="3924179" cy="2091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B75A92-FBD9-4AA0-A569-330F6116B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9487" y="1828456"/>
            <a:ext cx="3955853" cy="2091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1D7E21-A3EC-465B-A690-8628F6F700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5340" y="2046046"/>
            <a:ext cx="3258005" cy="1066949"/>
          </a:xfrm>
          <a:prstGeom prst="rect">
            <a:avLst/>
          </a:prstGeom>
        </p:spPr>
      </p:pic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38291EDA-65BA-4C0A-9165-A18C2F58F61D}"/>
              </a:ext>
            </a:extLst>
          </p:cNvPr>
          <p:cNvGraphicFramePr>
            <a:graphicFrameLocks/>
          </p:cNvGraphicFramePr>
          <p:nvPr/>
        </p:nvGraphicFramePr>
        <p:xfrm>
          <a:off x="8142515" y="3240663"/>
          <a:ext cx="3742551" cy="3577764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166948">
                  <a:extLst>
                    <a:ext uri="{9D8B030D-6E8A-4147-A177-3AD203B41FA5}">
                      <a16:colId xmlns:a16="http://schemas.microsoft.com/office/drawing/2014/main" val="3067294847"/>
                    </a:ext>
                  </a:extLst>
                </a:gridCol>
                <a:gridCol w="2575603">
                  <a:extLst>
                    <a:ext uri="{9D8B030D-6E8A-4147-A177-3AD203B41FA5}">
                      <a16:colId xmlns:a16="http://schemas.microsoft.com/office/drawing/2014/main" val="3356560019"/>
                    </a:ext>
                  </a:extLst>
                </a:gridCol>
              </a:tblGrid>
              <a:tr h="33551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Number of data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Minimum</a:t>
                      </a:r>
                      <a:r>
                        <a:rPr lang="en-US" sz="1800" u="none" strike="noStrike" baseline="0">
                          <a:effectLst/>
                        </a:rPr>
                        <a:t> correlation coefficient 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8194236"/>
                  </a:ext>
                </a:extLst>
              </a:tr>
              <a:tr h="33551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10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0.767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92170526"/>
                  </a:ext>
                </a:extLst>
              </a:tr>
              <a:tr h="33551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15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0.641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4562944"/>
                  </a:ext>
                </a:extLst>
              </a:tr>
              <a:tr h="33551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20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0.561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47490542"/>
                  </a:ext>
                </a:extLst>
              </a:tr>
              <a:tr h="33551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25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0.506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6121474"/>
                  </a:ext>
                </a:extLst>
              </a:tr>
              <a:tr h="33551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30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0.464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55287939"/>
                  </a:ext>
                </a:extLst>
              </a:tr>
              <a:tr h="33551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35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0.425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8360472"/>
                  </a:ext>
                </a:extLst>
              </a:tr>
              <a:tr h="33551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40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0.402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76602526"/>
                  </a:ext>
                </a:extLst>
              </a:tr>
              <a:tr h="33551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45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0.38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88644277"/>
                  </a:ext>
                </a:extLst>
              </a:tr>
              <a:tr h="33551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50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0.362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7849689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830F09-CBB4-4369-859B-91A8AD2DF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</p:spTree>
    <p:extLst>
      <p:ext uri="{BB962C8B-B14F-4D97-AF65-F5344CB8AC3E}">
        <p14:creationId xmlns:p14="http://schemas.microsoft.com/office/powerpoint/2010/main" val="2897504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1D795-F6A1-42A4-8FA9-096F9FE81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Pearson correlation coefficient</a:t>
            </a:r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FB4003-DDA6-44CF-B116-AF10DC702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EN 410 Energy Management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8760CC-F074-4EBC-8BC0-001249C62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343" y="1891592"/>
            <a:ext cx="9319644" cy="36841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5C8F63-CB9D-4F76-8ECE-3BA087CFC7B1}"/>
              </a:ext>
            </a:extLst>
          </p:cNvPr>
          <p:cNvSpPr txBox="1"/>
          <p:nvPr/>
        </p:nvSpPr>
        <p:spPr>
          <a:xfrm>
            <a:off x="5538652" y="5638862"/>
            <a:ext cx="266482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>
                <a:solidFill>
                  <a:srgbClr val="C00000"/>
                </a:solidFill>
              </a:rPr>
              <a:t>r = 0.98</a:t>
            </a:r>
            <a:endParaRPr lang="en-IN" sz="2200" b="1" u="sng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151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Application>Microsoft Office PowerPoint</Application>
  <PresentationFormat>Widescreen</PresentationFormat>
  <Slides>23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Educational subjects 16x9</vt:lpstr>
      <vt:lpstr>EN 410 Energy Management</vt:lpstr>
      <vt:lpstr>Recap</vt:lpstr>
      <vt:lpstr>Energy monitoring, targeting and reporting </vt:lpstr>
      <vt:lpstr>Monitoring</vt:lpstr>
      <vt:lpstr>What is regression analysis?</vt:lpstr>
      <vt:lpstr>Example</vt:lpstr>
      <vt:lpstr>Regression analysis</vt:lpstr>
      <vt:lpstr>Pearson correlation coefficient</vt:lpstr>
      <vt:lpstr>Pearson correlation coefficient</vt:lpstr>
      <vt:lpstr>Energy data of a food processing plant</vt:lpstr>
      <vt:lpstr>Energy data of a food processing plant</vt:lpstr>
      <vt:lpstr>CUMSUM Analysis</vt:lpstr>
      <vt:lpstr>CUMSUM Analysis</vt:lpstr>
      <vt:lpstr>Energy consumption data</vt:lpstr>
      <vt:lpstr>CUMSUM Analysis</vt:lpstr>
      <vt:lpstr>Target and control </vt:lpstr>
      <vt:lpstr>Reporting </vt:lpstr>
      <vt:lpstr>Energy Benchmarking </vt:lpstr>
      <vt:lpstr>Energy Benchmarking</vt:lpstr>
      <vt:lpstr>Energy Benchmarking – Within Country PAT Scheme </vt:lpstr>
      <vt:lpstr>Energy Benchmarking – Among countries</vt:lpstr>
      <vt:lpstr>Recap</vt:lpstr>
      <vt:lpstr>Refrences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 410/607 Energy Management</dc:title>
  <dc:creator>ADMIN</dc:creator>
  <cp:revision>1</cp:revision>
  <dcterms:created xsi:type="dcterms:W3CDTF">2023-01-01T15:32:25Z</dcterms:created>
  <dcterms:modified xsi:type="dcterms:W3CDTF">2025-04-27T10:56:47Z</dcterms:modified>
</cp:coreProperties>
</file>

<file path=docProps/thumbnail.jpeg>
</file>